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318" r:id="rId9"/>
    <p:sldId id="264" r:id="rId10"/>
    <p:sldId id="257" r:id="rId11"/>
    <p:sldId id="265" r:id="rId12"/>
    <p:sldId id="301" r:id="rId13"/>
    <p:sldId id="322" r:id="rId14"/>
    <p:sldId id="323" r:id="rId15"/>
    <p:sldId id="324" r:id="rId16"/>
    <p:sldId id="325" r:id="rId17"/>
    <p:sldId id="268" r:id="rId18"/>
    <p:sldId id="270" r:id="rId19"/>
    <p:sldId id="330" r:id="rId20"/>
    <p:sldId id="272" r:id="rId21"/>
    <p:sldId id="331" r:id="rId22"/>
    <p:sldId id="333" r:id="rId23"/>
    <p:sldId id="334" r:id="rId24"/>
    <p:sldId id="335" r:id="rId25"/>
    <p:sldId id="336" r:id="rId26"/>
    <p:sldId id="338" r:id="rId27"/>
    <p:sldId id="273" r:id="rId28"/>
    <p:sldId id="339" r:id="rId29"/>
    <p:sldId id="340" r:id="rId30"/>
    <p:sldId id="275" r:id="rId31"/>
    <p:sldId id="281" r:id="rId32"/>
    <p:sldId id="282" r:id="rId33"/>
    <p:sldId id="283" r:id="rId3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0" autoAdjust="0"/>
    <p:restoredTop sz="94660"/>
  </p:normalViewPr>
  <p:slideViewPr>
    <p:cSldViewPr>
      <p:cViewPr varScale="1">
        <p:scale>
          <a:sx n="88" d="100"/>
          <a:sy n="88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EAE32-586C-49B3-9148-0D053F675893}" type="datetimeFigureOut">
              <a:rPr lang="pl-PL" smtClean="0"/>
              <a:pPr/>
              <a:t>2010-01-13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6F61D-2F14-46E4-B38A-9A532346239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EAE32-586C-49B3-9148-0D053F675893}" type="datetimeFigureOut">
              <a:rPr lang="pl-PL" smtClean="0"/>
              <a:pPr/>
              <a:t>2010-01-13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6F61D-2F14-46E4-B38A-9A532346239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EAE32-586C-49B3-9148-0D053F675893}" type="datetimeFigureOut">
              <a:rPr lang="pl-PL" smtClean="0"/>
              <a:pPr/>
              <a:t>2010-01-13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6F61D-2F14-46E4-B38A-9A532346239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EAE32-586C-49B3-9148-0D053F675893}" type="datetimeFigureOut">
              <a:rPr lang="pl-PL" smtClean="0"/>
              <a:pPr/>
              <a:t>2010-01-13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6F61D-2F14-46E4-B38A-9A532346239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EAE32-586C-49B3-9148-0D053F675893}" type="datetimeFigureOut">
              <a:rPr lang="pl-PL" smtClean="0"/>
              <a:pPr/>
              <a:t>2010-01-13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6F61D-2F14-46E4-B38A-9A532346239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EAE32-586C-49B3-9148-0D053F675893}" type="datetimeFigureOut">
              <a:rPr lang="pl-PL" smtClean="0"/>
              <a:pPr/>
              <a:t>2010-01-13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6F61D-2F14-46E4-B38A-9A532346239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EAE32-586C-49B3-9148-0D053F675893}" type="datetimeFigureOut">
              <a:rPr lang="pl-PL" smtClean="0"/>
              <a:pPr/>
              <a:t>2010-01-13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6F61D-2F14-46E4-B38A-9A532346239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EAE32-586C-49B3-9148-0D053F675893}" type="datetimeFigureOut">
              <a:rPr lang="pl-PL" smtClean="0"/>
              <a:pPr/>
              <a:t>2010-01-13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6F61D-2F14-46E4-B38A-9A532346239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EAE32-586C-49B3-9148-0D053F675893}" type="datetimeFigureOut">
              <a:rPr lang="pl-PL" smtClean="0"/>
              <a:pPr/>
              <a:t>2010-01-13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6F61D-2F14-46E4-B38A-9A532346239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EAE32-586C-49B3-9148-0D053F675893}" type="datetimeFigureOut">
              <a:rPr lang="pl-PL" smtClean="0"/>
              <a:pPr/>
              <a:t>2010-01-13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6F61D-2F14-46E4-B38A-9A532346239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EAE32-586C-49B3-9148-0D053F675893}" type="datetimeFigureOut">
              <a:rPr lang="pl-PL" smtClean="0"/>
              <a:pPr/>
              <a:t>2010-01-13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6F61D-2F14-46E4-B38A-9A532346239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EAE32-586C-49B3-9148-0D053F675893}" type="datetimeFigureOut">
              <a:rPr lang="pl-PL" smtClean="0"/>
              <a:pPr/>
              <a:t>2010-01-13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6F61D-2F14-46E4-B38A-9A532346239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000100" y="2000240"/>
            <a:ext cx="664373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„Program wsparcia społeczno – zawodowego dla osób objętych pomocą Ośrodka Pomocy Społecznej w Sokółce”</a:t>
            </a:r>
            <a:endParaRPr lang="pl-P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071538" y="1785926"/>
            <a:ext cx="728667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dirty="0" smtClean="0"/>
              <a:t>W ramach tego działania zaoferowaliśmy Uczestnikom możliwość skorzystanie z doradztwa psychologa i doradcy zawodowego. </a:t>
            </a:r>
          </a:p>
          <a:p>
            <a:pPr algn="just"/>
            <a:r>
              <a:rPr lang="pl-PL" sz="2800" dirty="0" smtClean="0"/>
              <a:t>Uczestnicy zostali skierowani na szkolenie z podstaw obsługi komputera, oraz szkolenia specjalistyczne podnoszące ich kwalifikacje zawodowe.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714348" y="1785926"/>
            <a:ext cx="735811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smtClean="0"/>
              <a:t>Doradca zawodowy dokonał przeglądu wykształcenia osób uczestniczących w projekcie, udzielił porad w sporządzeniu dokumentów aplikacyjnych, pomógł w przygotowaniu się do rozmowy kwalifikacyjnej, przedstawił informacje o możliwości kształcenia. Uczestnicy nabyli w ramach tego poradnictwa umiejętność pisania CV, listu motywacyjnego oraz umiejętność autoprezentacji.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00174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Zajęcia </a:t>
            </a:r>
            <a:r>
              <a:rPr lang="pl-PL" sz="2800" dirty="0" smtClean="0"/>
              <a:t>z doradcą w grupie 45 osobowej  odbyły się w miesiącu marcu, kwietniu, oraz maju. Łącznie odbyło się 90 godzin doradztwa</a:t>
            </a:r>
            <a:r>
              <a:rPr lang="pl-PL" sz="2800" dirty="0" smtClean="0"/>
              <a:t>.</a:t>
            </a:r>
            <a:br>
              <a:rPr lang="pl-PL" sz="2800" dirty="0" smtClean="0"/>
            </a:br>
            <a:endParaRPr lang="pl-PL" sz="2800" dirty="0"/>
          </a:p>
        </p:txBody>
      </p:sp>
      <p:sp>
        <p:nvSpPr>
          <p:cNvPr id="7" name="Prostokąt 6"/>
          <p:cNvSpPr/>
          <p:nvPr/>
        </p:nvSpPr>
        <p:spPr>
          <a:xfrm>
            <a:off x="785786" y="2714620"/>
            <a:ext cx="72866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400" dirty="0" smtClean="0"/>
          </a:p>
          <a:p>
            <a:endParaRPr lang="pl-PL" sz="2400" dirty="0" smtClean="0"/>
          </a:p>
          <a:p>
            <a:endParaRPr lang="pl-PL" sz="2400" dirty="0" smtClean="0"/>
          </a:p>
          <a:p>
            <a:endParaRPr lang="pl-PL" sz="2400" dirty="0" smtClean="0"/>
          </a:p>
          <a:p>
            <a:r>
              <a:rPr lang="pl-PL" sz="2400" dirty="0" smtClean="0"/>
              <a:t>Zajęcia </a:t>
            </a:r>
            <a:r>
              <a:rPr lang="pl-PL" sz="2400" dirty="0" smtClean="0"/>
              <a:t>z doradcą w grupie 30 osobowej </a:t>
            </a:r>
            <a:r>
              <a:rPr lang="pl-PL" sz="2400" dirty="0" smtClean="0"/>
              <a:t> </a:t>
            </a:r>
            <a:r>
              <a:rPr lang="pl-PL" sz="2400" dirty="0" smtClean="0"/>
              <a:t>odbyły się w miesiącu wrześniu, październiku oraz listopadzie. Łącznie odbyło się 81 godzin doradztwa.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714348" y="2143116"/>
            <a:ext cx="778674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/>
              <a:t>W ramach indywidualnych spotkań z psychologiem nastąpiła wstępna diagnoza psychologiczna uczestnika, psycholog ustalił indywidualny profil i określił indywidualne zainteresowania uczestników. A także służył pomocą w rozwiązywaniu codziennych problemów i dylematów.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642910" y="2000240"/>
            <a:ext cx="750099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3200" dirty="0" smtClean="0"/>
              <a:t>Grupa 30 osób wzięła udział w zajęciach w grupie wsparcia. Zajęcia te zostały przeprowadzone w miesiącach sierpniu, oraz grudniu. Łącznie zorganizowano           30 godzin spotkań w grupach wsparcia.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42910" y="2000240"/>
            <a:ext cx="807249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Spotkania w grupie wsparcia dotyczyły budowania poczucia własnej wartości niezbędnej w podejmowaniu aktywności zawodowej, poznania swojej osobowości w celu określenia predyspozycji do podjęcia pracy, określenie indywidualnych zdolności i zainteresowań zawodowych oraz wspieranie i podtrzymywanie motywacji w poszukiwaniu pracy.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785786" y="2214554"/>
            <a:ext cx="771530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Grupa 45 osób natomiast została skierowana na szkolenia podnoszące kwalifikacje zawodowe.</a:t>
            </a:r>
          </a:p>
          <a:p>
            <a:r>
              <a:rPr lang="pl-PL" sz="2000" dirty="0" smtClean="0"/>
              <a:t>W ramach tego działania zostały zorganizowane następujące kursy:</a:t>
            </a:r>
          </a:p>
          <a:p>
            <a:pPr marL="342900" indent="-342900">
              <a:buAutoNum type="arabicPeriod"/>
            </a:pPr>
            <a:r>
              <a:rPr lang="pl-PL" sz="2000" dirty="0" smtClean="0"/>
              <a:t>Kurs komputerowy</a:t>
            </a:r>
          </a:p>
          <a:p>
            <a:pPr marL="342900" indent="-342900">
              <a:buAutoNum type="arabicPeriod"/>
            </a:pPr>
            <a:r>
              <a:rPr lang="pl-PL" sz="2000" dirty="0" smtClean="0"/>
              <a:t>Kurs Opiekun osób starszych z kursem masażu</a:t>
            </a:r>
          </a:p>
          <a:p>
            <a:pPr marL="342900" indent="-342900">
              <a:buAutoNum type="arabicPeriod"/>
            </a:pPr>
            <a:r>
              <a:rPr lang="pl-PL" sz="2000" dirty="0" smtClean="0"/>
              <a:t>Kurs Nowoczesny sprzedawca</a:t>
            </a:r>
          </a:p>
          <a:p>
            <a:pPr marL="342900" indent="-342900">
              <a:buAutoNum type="arabicPeriod"/>
            </a:pPr>
            <a:r>
              <a:rPr lang="pl-PL" sz="2000" dirty="0" smtClean="0"/>
              <a:t>Kurs Gastronomiczny</a:t>
            </a:r>
          </a:p>
          <a:p>
            <a:pPr marL="342900" indent="-342900">
              <a:buAutoNum type="arabicPeriod"/>
            </a:pPr>
            <a:r>
              <a:rPr lang="pl-PL" sz="2000" dirty="0" smtClean="0"/>
              <a:t>Kurs Kierowca wózków jezdniowych</a:t>
            </a:r>
          </a:p>
          <a:p>
            <a:pPr marL="342900" indent="-342900">
              <a:buAutoNum type="arabicPeriod"/>
            </a:pPr>
            <a:r>
              <a:rPr lang="pl-PL" sz="2000" dirty="0" smtClean="0"/>
              <a:t>Kurs Nauka układania kostki brukowej</a:t>
            </a:r>
          </a:p>
          <a:p>
            <a:pPr marL="342900" indent="-342900">
              <a:buAutoNum type="arabicPeriod"/>
            </a:pPr>
            <a:r>
              <a:rPr lang="pl-PL" sz="2000" dirty="0" smtClean="0"/>
              <a:t>Kurs Florystyka, oraz</a:t>
            </a:r>
          </a:p>
          <a:p>
            <a:pPr marL="342900" indent="-342900">
              <a:buAutoNum type="arabicPeriod"/>
            </a:pPr>
            <a:r>
              <a:rPr lang="pl-PL" sz="2000" dirty="0" smtClean="0"/>
              <a:t>Kurs Podstawy prowadzenia własnej działalności gospodarczej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1142976" y="2214554"/>
            <a:ext cx="72866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W miesiącu sierpniu oraz wrześniu odbył się kurs komputerowy zorganizowany dla 43 Uczestników. Kurs zorganizowano w czterech grupach. Na każdą z grup przypadło 50 godzin zajęć podczas których Uczestnicy zapoznali się z takimi zagadnieniami jak:</a:t>
            </a:r>
          </a:p>
          <a:p>
            <a:pPr>
              <a:buFontTx/>
              <a:buChar char="-"/>
            </a:pPr>
            <a:r>
              <a:rPr lang="pl-PL" sz="2400" dirty="0" smtClean="0"/>
              <a:t> podstawy użytkowania komputera</a:t>
            </a:r>
          </a:p>
          <a:p>
            <a:pPr>
              <a:buFontTx/>
              <a:buChar char="-"/>
            </a:pPr>
            <a:r>
              <a:rPr lang="pl-PL" sz="2400" dirty="0" smtClean="0"/>
              <a:t> przetwarzanie tekstów</a:t>
            </a:r>
          </a:p>
          <a:p>
            <a:pPr>
              <a:buFontTx/>
              <a:buChar char="-"/>
            </a:pPr>
            <a:r>
              <a:rPr lang="pl-PL" sz="2400" dirty="0" smtClean="0"/>
              <a:t> grafiki komputerowej</a:t>
            </a:r>
          </a:p>
          <a:p>
            <a:pPr>
              <a:buFontTx/>
              <a:buChar char="-"/>
            </a:pPr>
            <a:r>
              <a:rPr lang="pl-PL" sz="2400" dirty="0" smtClean="0"/>
              <a:t> wykorzystania arkusza kalkulacyjnego, oraz</a:t>
            </a:r>
          </a:p>
          <a:p>
            <a:pPr>
              <a:buFontTx/>
              <a:buChar char="-"/>
            </a:pPr>
            <a:r>
              <a:rPr lang="pl-PL" sz="2400" dirty="0" smtClean="0"/>
              <a:t> podstaw poruszania się po Internecie.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le tekstowe 8"/>
          <p:cNvSpPr txBox="1"/>
          <p:nvPr/>
        </p:nvSpPr>
        <p:spPr>
          <a:xfrm>
            <a:off x="500034" y="2071678"/>
            <a:ext cx="807249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Kurs Opiekun osób starszych z kursem masażu został zorganizowany w okresie od     01 września 2009 roku do 06 października 2009 roku i obejmował 150 godzin zajęć w tym 90 godzin teorii i 60 godzin praktyki. Wzięło w nim udział 6 uczestniczek projektu.</a:t>
            </a:r>
          </a:p>
          <a:p>
            <a:r>
              <a:rPr lang="pl-PL" dirty="0" smtClean="0"/>
              <a:t>Celem kursu było przedstawienie specyfiki zawodu opiekuna osób starszych. Pokazanie podejścia emocjonalnego do osób starszych, w tym chorych i potrzebujących pomocy. </a:t>
            </a:r>
          </a:p>
          <a:p>
            <a:r>
              <a:rPr lang="pl-PL" dirty="0" smtClean="0"/>
              <a:t>Uczestniczki dowiedziały się także o profilaktyce leczenia odleżyn, dietetyce i przygotowaniu posiłków, pierwszej pomocy przedlekarskiej, oraz podstaw rehabilitacji i aktywizacji.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28734"/>
          </a:xfrm>
        </p:spPr>
        <p:txBody>
          <a:bodyPr/>
          <a:lstStyle/>
          <a:p>
            <a:r>
              <a:rPr lang="pl-PL" dirty="0" smtClean="0"/>
              <a:t>Uczestniczki w ramach tego kursu poznały również techniki masażu klasycznego.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285852" y="1582341"/>
            <a:ext cx="692948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400" dirty="0" smtClean="0"/>
              <a:t>Projekt „Program wsparcia społeczno – zawodowego dla osób objętych pomocą Ośrodka Pomocy Społecznej w Sokółce” współfinansowany jest ze środków Europejskiego Funduszu Społecznego w ramach Programu Operacyjnego Kapitał Ludzki: Priorytet VII Promocja integracji społecznej</a:t>
            </a:r>
          </a:p>
          <a:p>
            <a:r>
              <a:rPr lang="pl-PL" sz="2400" dirty="0" smtClean="0"/>
              <a:t>Działanie 7.1 Rozwój i upowszechnianie aktywnej integracji</a:t>
            </a:r>
          </a:p>
          <a:p>
            <a:r>
              <a:rPr lang="pl-PL" sz="2400" dirty="0" smtClean="0"/>
              <a:t>Poddziałanie 7.1.1 Rozwój i upowszechnianie aktywnej integracji przez ośrodki pomocy społecznej</a:t>
            </a:r>
          </a:p>
          <a:p>
            <a:r>
              <a:rPr lang="pl-PL" dirty="0" smtClean="0"/>
              <a:t>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1000100" y="1785926"/>
            <a:ext cx="721523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W okresie od  01 do 22 października 2009 roku zorganizowano kurs Nowoczesny sprzedawca. Wzięło w nim udział 24 Uczestników projektu.</a:t>
            </a:r>
          </a:p>
          <a:p>
            <a:r>
              <a:rPr lang="pl-PL" sz="2400" dirty="0" smtClean="0"/>
              <a:t>Kurs trwał 100 godzin w czasie których uczestnicy nabyli umiejętność w:</a:t>
            </a:r>
          </a:p>
          <a:p>
            <a:pPr>
              <a:buFontTx/>
              <a:buChar char="-"/>
            </a:pPr>
            <a:r>
              <a:rPr lang="pl-PL" sz="2400" dirty="0" smtClean="0"/>
              <a:t>wykorzystaniu komputera w prowadzeniu sprzedaży i fakturowaniu,</a:t>
            </a:r>
          </a:p>
          <a:p>
            <a:pPr>
              <a:buFontTx/>
              <a:buChar char="-"/>
            </a:pPr>
            <a:r>
              <a:rPr lang="pl-PL" sz="2400" dirty="0" smtClean="0"/>
              <a:t> poznali tajniki sztuki sprzedaży,</a:t>
            </a:r>
          </a:p>
          <a:p>
            <a:pPr>
              <a:buFontTx/>
              <a:buChar char="-"/>
            </a:pPr>
            <a:r>
              <a:rPr lang="pl-PL" sz="3200" dirty="0" smtClean="0"/>
              <a:t> </a:t>
            </a:r>
            <a:r>
              <a:rPr lang="pl-PL" sz="2400" dirty="0" smtClean="0"/>
              <a:t>poznali zasady przedsiębiorczości oraz odbyli trening interpersonalny</a:t>
            </a:r>
          </a:p>
          <a:p>
            <a:pPr>
              <a:buFontTx/>
              <a:buChar char="-"/>
            </a:pPr>
            <a:r>
              <a:rPr lang="pl-PL" sz="2400" dirty="0" smtClean="0"/>
              <a:t> nabyli umiejętność obsługi kasy fiskalnej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714348" y="2071678"/>
            <a:ext cx="78581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Kolejny kurs zorganizowany w ramach działań projektowych to Kurs Gastronomiczny. Odbył się on w okresie od 01 do 23 października 2009 roku. Obejmował 100 godzin zajęć w tym 58 godzin teorii i 42 godziny praktyki.</a:t>
            </a:r>
          </a:p>
          <a:p>
            <a:r>
              <a:rPr lang="pl-PL" dirty="0" smtClean="0"/>
              <a:t>Program szkolenia dotyczył:</a:t>
            </a:r>
          </a:p>
          <a:p>
            <a:pPr marL="342900" indent="-342900">
              <a:buAutoNum type="arabicPeriod"/>
            </a:pPr>
            <a:r>
              <a:rPr lang="pl-PL" dirty="0" smtClean="0"/>
              <a:t>Zasad prawidłowego żywienia</a:t>
            </a:r>
          </a:p>
          <a:p>
            <a:pPr marL="342900" indent="-342900">
              <a:buAutoNum type="arabicPeriod"/>
            </a:pPr>
            <a:r>
              <a:rPr lang="pl-PL" dirty="0" smtClean="0"/>
              <a:t>Prawidłowej organizacji czasu</a:t>
            </a:r>
          </a:p>
          <a:p>
            <a:pPr marL="342900" indent="-342900">
              <a:buAutoNum type="arabicPeriod"/>
            </a:pPr>
            <a:r>
              <a:rPr lang="pl-PL" dirty="0" smtClean="0"/>
              <a:t>Przechowywania surowców, półproduktów i gotowych potraw</a:t>
            </a:r>
          </a:p>
          <a:p>
            <a:pPr marL="342900" indent="-342900">
              <a:buAutoNum type="arabicPeriod"/>
            </a:pPr>
            <a:r>
              <a:rPr lang="pl-PL" dirty="0" smtClean="0"/>
              <a:t>Oceny pod względem towaroznawczym produktów i ich przydatności kulinarnej</a:t>
            </a:r>
          </a:p>
          <a:p>
            <a:pPr marL="342900" indent="-342900">
              <a:buAutoNum type="arabicPeriod"/>
            </a:pPr>
            <a:r>
              <a:rPr lang="pl-PL" dirty="0" smtClean="0"/>
              <a:t>Przygotowywania potraw charakterystycznych dla gastronomii</a:t>
            </a:r>
          </a:p>
          <a:p>
            <a:pPr marL="342900" indent="-342900">
              <a:buAutoNum type="arabicPeriod"/>
            </a:pPr>
            <a:r>
              <a:rPr lang="pl-PL" dirty="0" smtClean="0"/>
              <a:t>Posługiwania się narzędziami, maszynami i urządzeniami przy przygotowaniu potraw</a:t>
            </a:r>
          </a:p>
          <a:p>
            <a:pPr marL="342900" indent="-342900">
              <a:buAutoNum type="arabicPeriod"/>
            </a:pPr>
            <a:r>
              <a:rPr lang="pl-PL" dirty="0" smtClean="0"/>
              <a:t>Profesjonalnej obsługi konsumenta w gastronomii.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000100" y="1500174"/>
            <a:ext cx="74295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Dla 7 Uczestników projektu w okresie od 02 do 18 listopada 2009 roku przeprowadzono szkolenie Kierowca wózków jezdniowych.</a:t>
            </a:r>
          </a:p>
          <a:p>
            <a:r>
              <a:rPr lang="pl-PL" dirty="0" smtClean="0"/>
              <a:t>Liczba godzin szkoleniowych w </a:t>
            </a:r>
            <a:r>
              <a:rPr lang="pl-PL" dirty="0" err="1" smtClean="0"/>
              <a:t>w</a:t>
            </a:r>
            <a:r>
              <a:rPr lang="pl-PL" dirty="0" smtClean="0"/>
              <a:t>/</a:t>
            </a:r>
            <a:r>
              <a:rPr lang="pl-PL" dirty="0" err="1" smtClean="0"/>
              <a:t>w</a:t>
            </a:r>
            <a:r>
              <a:rPr lang="pl-PL" dirty="0" smtClean="0"/>
              <a:t> kursie wyniosła 67 godzin w czasie trwania których nasi Uczestnicy poznali takie zagadnienia jak:</a:t>
            </a:r>
          </a:p>
          <a:p>
            <a:pPr marL="342900" indent="-342900">
              <a:buAutoNum type="arabicPeriod"/>
            </a:pPr>
            <a:r>
              <a:rPr lang="pl-PL" dirty="0" smtClean="0"/>
              <a:t>Typy stosowanych wózków</a:t>
            </a:r>
          </a:p>
          <a:p>
            <a:pPr marL="342900" indent="-342900">
              <a:buAutoNum type="arabicPeriod"/>
            </a:pPr>
            <a:r>
              <a:rPr lang="pl-PL" dirty="0" smtClean="0"/>
              <a:t>Budowa wózków</a:t>
            </a:r>
          </a:p>
          <a:p>
            <a:pPr marL="342900" indent="-342900">
              <a:buAutoNum type="arabicPeriod"/>
            </a:pPr>
            <a:r>
              <a:rPr lang="pl-PL" dirty="0" smtClean="0"/>
              <a:t>Czynności operatora przy obsłudze wózków</a:t>
            </a:r>
          </a:p>
          <a:p>
            <a:pPr marL="342900" indent="-342900">
              <a:buAutoNum type="arabicPeriod"/>
            </a:pPr>
            <a:r>
              <a:rPr lang="pl-PL" dirty="0" smtClean="0"/>
              <a:t>Wiadomości z zakresu </a:t>
            </a:r>
            <a:r>
              <a:rPr lang="pl-PL" dirty="0" err="1" smtClean="0"/>
              <a:t>ładunkoznawstwa</a:t>
            </a:r>
            <a:endParaRPr lang="pl-PL" dirty="0" smtClean="0"/>
          </a:p>
          <a:p>
            <a:pPr marL="342900" indent="-342900">
              <a:buAutoNum type="arabicPeriod"/>
            </a:pPr>
            <a:r>
              <a:rPr lang="pl-PL" dirty="0" smtClean="0"/>
              <a:t>Dozór techniczny</a:t>
            </a:r>
          </a:p>
          <a:p>
            <a:pPr marL="342900" indent="-342900">
              <a:buAutoNum type="arabicPeriod"/>
            </a:pPr>
            <a:r>
              <a:rPr lang="pl-PL" dirty="0" smtClean="0"/>
              <a:t>Zasady budowy i działania oraz warunki techniczne obsługi butli i instalacji gazowych</a:t>
            </a:r>
          </a:p>
          <a:p>
            <a:pPr marL="342900" indent="-342900">
              <a:buAutoNum type="arabicPeriod"/>
            </a:pPr>
            <a:r>
              <a:rPr lang="pl-PL" dirty="0" smtClean="0"/>
              <a:t>Zasady i warunki techniczne wykonywania  wymiany  butli z gazem w wózkach widłowych</a:t>
            </a:r>
          </a:p>
          <a:p>
            <a:pPr marL="342900" indent="-342900">
              <a:buAutoNum type="arabicPeriod"/>
            </a:pPr>
            <a:r>
              <a:rPr lang="pl-PL" dirty="0" smtClean="0"/>
              <a:t>Zasady i wymagania bezpieczeństwa pracy i ochrony przeciwpożarowej oraz umiejętności udzielania pierwszej pomocy</a:t>
            </a:r>
          </a:p>
          <a:p>
            <a:pPr marL="342900" indent="-342900">
              <a:buAutoNum type="arabicPeriod"/>
            </a:pPr>
            <a:r>
              <a:rPr lang="pl-PL" dirty="0" smtClean="0"/>
              <a:t>Nabyli </a:t>
            </a:r>
            <a:r>
              <a:rPr lang="pl-PL" dirty="0" err="1" smtClean="0"/>
              <a:t>praktyczykę</a:t>
            </a:r>
            <a:r>
              <a:rPr lang="pl-PL" dirty="0" smtClean="0"/>
              <a:t> nauki jazdy i manewrowania wózkiem widłowym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7758138" cy="922329"/>
          </a:xfrm>
        </p:spPr>
        <p:txBody>
          <a:bodyPr>
            <a:normAutofit/>
          </a:bodyPr>
          <a:lstStyle/>
          <a:p>
            <a:r>
              <a:rPr lang="pl-PL" sz="2000" dirty="0" smtClean="0"/>
              <a:t>W ramach tego szkolenia Uczestnicy uzyskali uprawnienia eksploatacyjne na wymianę butli gazowych</a:t>
            </a:r>
            <a:endParaRPr lang="pl-PL" sz="2000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571472" y="3071810"/>
            <a:ext cx="2357454" cy="2714644"/>
          </a:xfrm>
        </p:spPr>
        <p:txBody>
          <a:bodyPr/>
          <a:lstStyle/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8186766" cy="4691063"/>
          </a:xfrm>
        </p:spPr>
        <p:txBody>
          <a:bodyPr>
            <a:normAutofit/>
          </a:bodyPr>
          <a:lstStyle/>
          <a:p>
            <a:r>
              <a:rPr lang="pl-PL" sz="1800" dirty="0" smtClean="0"/>
              <a:t>W okresie od 07 do 29 września przeprowadzono kurs Nauka układania kostki brukowej. W kursie wzięło udział dwóch Uczestników projektu. Na kurs składało się 100 godz. zajęć  dotyczących:</a:t>
            </a:r>
          </a:p>
          <a:p>
            <a:pPr marL="342900" indent="-342900">
              <a:buAutoNum type="arabicPeriod"/>
            </a:pPr>
            <a:r>
              <a:rPr lang="pl-PL" sz="1800" dirty="0" smtClean="0"/>
              <a:t>Poznania zasad BHP przy pracach brukarskich</a:t>
            </a:r>
          </a:p>
          <a:p>
            <a:pPr marL="342900" indent="-342900">
              <a:buAutoNum type="arabicPeriod"/>
            </a:pPr>
            <a:r>
              <a:rPr lang="pl-PL" sz="1800" dirty="0" smtClean="0"/>
              <a:t>Podstawowych wiadomości o robotach ziemnych</a:t>
            </a:r>
          </a:p>
          <a:p>
            <a:pPr marL="342900" indent="-342900">
              <a:buAutoNum type="arabicPeriod"/>
            </a:pPr>
            <a:r>
              <a:rPr lang="pl-PL" sz="1800" dirty="0" smtClean="0"/>
              <a:t>Rodzaju podstawowego sprzętu i narządzi</a:t>
            </a:r>
          </a:p>
          <a:p>
            <a:pPr marL="342900" indent="-342900">
              <a:buAutoNum type="arabicPeriod"/>
            </a:pPr>
            <a:r>
              <a:rPr lang="pl-PL" sz="1800" dirty="0" smtClean="0"/>
              <a:t>Materiałoznawstwa w tym rodzaju bruku, kostki </a:t>
            </a:r>
            <a:r>
              <a:rPr lang="pl-PL" sz="1800" dirty="0" err="1" smtClean="0"/>
              <a:t>polbrukowej</a:t>
            </a:r>
            <a:endParaRPr lang="pl-PL" sz="1800" dirty="0" smtClean="0"/>
          </a:p>
          <a:p>
            <a:pPr marL="342900" indent="-342900">
              <a:buAutoNum type="arabicPeriod"/>
            </a:pPr>
            <a:r>
              <a:rPr lang="pl-PL" sz="1800" dirty="0" smtClean="0"/>
              <a:t>Organizacji stanowiska pracy, czytania rysunku technicznego</a:t>
            </a:r>
          </a:p>
          <a:p>
            <a:pPr marL="342900" indent="-342900"/>
            <a:r>
              <a:rPr lang="pl-PL" sz="1800" dirty="0" smtClean="0"/>
              <a:t>Zajęcia praktyczne dotyczyły:</a:t>
            </a:r>
          </a:p>
          <a:p>
            <a:pPr marL="342900" indent="-342900">
              <a:buAutoNum type="arabicPeriod"/>
            </a:pPr>
            <a:r>
              <a:rPr lang="pl-PL" sz="1800" dirty="0" smtClean="0"/>
              <a:t>Wykonywania robót ziemnych</a:t>
            </a:r>
          </a:p>
          <a:p>
            <a:pPr marL="342900" indent="-342900">
              <a:buAutoNum type="arabicPeriod"/>
            </a:pPr>
            <a:r>
              <a:rPr lang="pl-PL" sz="1800" dirty="0" smtClean="0"/>
              <a:t>Nawierzchni z kostki brukowej i </a:t>
            </a:r>
            <a:r>
              <a:rPr lang="pl-PL" sz="1800" dirty="0" err="1" smtClean="0"/>
              <a:t>polbrukowej</a:t>
            </a:r>
            <a:endParaRPr lang="pl-PL" sz="1800" dirty="0" smtClean="0"/>
          </a:p>
          <a:p>
            <a:pPr marL="342900" indent="-342900">
              <a:buAutoNum type="arabicPeriod"/>
            </a:pPr>
            <a:r>
              <a:rPr lang="pl-PL" sz="1800" dirty="0" smtClean="0"/>
              <a:t>Układania chodników. </a:t>
            </a:r>
            <a:endParaRPr lang="pl-P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857224" y="2143116"/>
            <a:ext cx="74295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Kolejnym kursem zorganizowanym w ramach działań projektowych był kurs Florystyka. Wzięło w nim udział 12 osób. Zajęcia odbywały się w okresie od 9 do 30 listopada 2009 roku.</a:t>
            </a:r>
          </a:p>
          <a:p>
            <a:r>
              <a:rPr lang="pl-PL" sz="2400" dirty="0" smtClean="0"/>
              <a:t>Szkolenie obejmowało takie zagadnienia jak:</a:t>
            </a:r>
          </a:p>
          <a:p>
            <a:pPr marL="342900" indent="-342900">
              <a:buAutoNum type="arabicPeriod"/>
            </a:pPr>
            <a:r>
              <a:rPr lang="pl-PL" sz="2400" dirty="0" smtClean="0"/>
              <a:t>Tworzenie układów i kompozycji z roślin ozdobnych,</a:t>
            </a:r>
          </a:p>
          <a:p>
            <a:pPr marL="342900" indent="-342900">
              <a:buAutoNum type="arabicPeriod"/>
            </a:pPr>
            <a:r>
              <a:rPr lang="pl-PL" sz="2400" dirty="0" smtClean="0"/>
              <a:t>Technik tworzenia układów kompozycji ozdobnych</a:t>
            </a:r>
          </a:p>
          <a:p>
            <a:pPr marL="342900" indent="-342900">
              <a:buAutoNum type="arabicPeriod"/>
            </a:pPr>
            <a:r>
              <a:rPr lang="pl-PL" sz="2400" dirty="0" smtClean="0"/>
              <a:t>Styli w kompozycji</a:t>
            </a:r>
          </a:p>
          <a:p>
            <a:pPr marL="342900" indent="-342900">
              <a:buAutoNum type="arabicPeriod"/>
            </a:pPr>
            <a:r>
              <a:rPr lang="pl-PL" sz="2400" dirty="0" smtClean="0"/>
              <a:t>Urządzeń i dekoracji miejsca sprzedaży</a:t>
            </a:r>
          </a:p>
          <a:p>
            <a:pPr marL="342900" indent="-342900">
              <a:buAutoNum type="arabicPeriod"/>
            </a:pPr>
            <a:r>
              <a:rPr lang="pl-PL" sz="2400" dirty="0" smtClean="0"/>
              <a:t>Sztuki sprzedaży  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714348" y="2285992"/>
            <a:ext cx="778674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Ostatnie szkolenie które odbyło się w ramach projektu było to szkolenie z podstaw prowadzenia własnej działalności gospodarczej. Wzięło w nim udział 17 osób które zapoznały się z takimi zagadnieniami jak:</a:t>
            </a:r>
          </a:p>
          <a:p>
            <a:pPr marL="342900" indent="-342900">
              <a:buAutoNum type="arabicPeriod"/>
            </a:pPr>
            <a:r>
              <a:rPr lang="pl-PL" sz="2400" dirty="0" smtClean="0"/>
              <a:t>Podstawy przedsiębiorczości</a:t>
            </a:r>
          </a:p>
          <a:p>
            <a:pPr marL="342900" indent="-342900">
              <a:buAutoNum type="arabicPeriod"/>
            </a:pPr>
            <a:r>
              <a:rPr lang="pl-PL" sz="2400" dirty="0" smtClean="0"/>
              <a:t>Opracowanie Biznes Planu</a:t>
            </a:r>
          </a:p>
          <a:p>
            <a:pPr marL="342900" indent="-342900">
              <a:buAutoNum type="arabicPeriod"/>
            </a:pPr>
            <a:r>
              <a:rPr lang="pl-PL" sz="2400" dirty="0" smtClean="0"/>
              <a:t>Tworzenie stron </a:t>
            </a:r>
            <a:r>
              <a:rPr lang="pl-PL" sz="2400" dirty="0" err="1" smtClean="0"/>
              <a:t>www</a:t>
            </a:r>
            <a:endParaRPr lang="pl-PL" sz="2400" dirty="0" smtClean="0"/>
          </a:p>
          <a:p>
            <a:pPr marL="342900" indent="-342900">
              <a:buAutoNum type="arabicPeriod"/>
            </a:pPr>
            <a:r>
              <a:rPr lang="pl-PL" sz="2400" dirty="0" smtClean="0"/>
              <a:t>Księgowanie w programie Płatnik</a:t>
            </a:r>
          </a:p>
          <a:p>
            <a:pPr marL="342900" indent="-342900">
              <a:buAutoNum type="arabicPeriod"/>
            </a:pPr>
            <a:r>
              <a:rPr lang="pl-PL" sz="2400" dirty="0" smtClean="0"/>
              <a:t>Pozyskiwanie środków na rozpoczęcie własnej działalności gospodarczej z PUP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857224" y="2214554"/>
            <a:ext cx="778674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28 osób wzięło udział w dwu dniowym szkoleniu wyjazdowym w Barszczewie: „Aktywność społeczna i zawodowa kluczem do sukcesu”.</a:t>
            </a:r>
          </a:p>
          <a:p>
            <a:r>
              <a:rPr lang="pl-PL" sz="2000" dirty="0" smtClean="0"/>
              <a:t>Celem szkolenia było:</a:t>
            </a:r>
          </a:p>
          <a:p>
            <a:pPr>
              <a:buFontTx/>
              <a:buChar char="-"/>
            </a:pPr>
            <a:r>
              <a:rPr lang="pl-PL" sz="2000" dirty="0" smtClean="0"/>
              <a:t>Podniesienie motywacji do podjęcia działań mających na celu zmianę sytuacji życiowej</a:t>
            </a:r>
          </a:p>
          <a:p>
            <a:pPr>
              <a:buFontTx/>
              <a:buChar char="-"/>
            </a:pPr>
            <a:r>
              <a:rPr lang="pl-PL" sz="2000" dirty="0" smtClean="0"/>
              <a:t>Doskonalenie umiejętności interpersonalnych</a:t>
            </a:r>
          </a:p>
          <a:p>
            <a:pPr>
              <a:buFontTx/>
              <a:buChar char="-"/>
            </a:pPr>
            <a:r>
              <a:rPr lang="pl-PL" sz="2000" dirty="0" smtClean="0"/>
              <a:t>Zwiększenie aktywności i mobilności społecznej i zawodowej</a:t>
            </a:r>
          </a:p>
          <a:p>
            <a:pPr>
              <a:buFontTx/>
              <a:buChar char="-"/>
            </a:pPr>
            <a:r>
              <a:rPr lang="pl-PL" sz="2000" dirty="0" smtClean="0"/>
              <a:t>Podniesienie poczucia własnej wartości.</a:t>
            </a:r>
          </a:p>
          <a:p>
            <a:r>
              <a:rPr lang="pl-PL" sz="2000" dirty="0" smtClean="0"/>
              <a:t>Wyjazd szkoleniowy zorganizowany został przez Ośrodek Wspierania Organizacji Pozarządowych w Białymstoku.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785786" y="1928802"/>
            <a:ext cx="735811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800" dirty="0" smtClean="0"/>
              <a:t>W ramach Aktywnej integracji  18 września 2009 roku zostało zorganizowane spotkanie integracyjne dla osób uczestniczących w projekcie. W ramach tego zadania grupa uczestników pojechała do Teatru Dramatycznego im. Aleksandra Węgierki na przedstawienie: Zapiski oficera Armii Czerwonej. 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ymbol zastępczy zawartości 6" descr="IMG_0297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500166" y="1643050"/>
            <a:ext cx="6000792" cy="392909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714348" y="2357431"/>
            <a:ext cx="78581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4000" dirty="0" smtClean="0"/>
              <a:t>Okres realizacji projektu</a:t>
            </a:r>
          </a:p>
          <a:p>
            <a:pPr algn="just"/>
            <a:r>
              <a:rPr lang="pl-PL" sz="4000" dirty="0" smtClean="0"/>
              <a:t> </a:t>
            </a:r>
            <a:r>
              <a:rPr lang="pl-PL" sz="3200" dirty="0" smtClean="0"/>
              <a:t>1 styczeń 2009 roku-  31 grudnia 2009 roku.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928662" y="2071678"/>
            <a:ext cx="692948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/>
              <a:t>Kolejnym zadaniem realizowanym w ramach projektu była praca socjalna która polegała na umożliwieniu osobom i rodzinom przezwyciężenia trudnych sytuacji życiowych,  których nie są w stanie pokonać wykorzystując własne uprawnienia i umiejętności. Zadanie to polegało na podpisaniu i realizacji 75 kontraktów socjalnych.  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214414" y="1928802"/>
            <a:ext cx="67151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dirty="0" smtClean="0"/>
              <a:t>Ogólna wartość projektu  wyniosła      533 860,84 zł</a:t>
            </a:r>
          </a:p>
          <a:p>
            <a:pPr algn="ctr"/>
            <a:r>
              <a:rPr lang="pl-PL" sz="3200" b="1" dirty="0" smtClean="0"/>
              <a:t>w tym kwota dofinansowania   </a:t>
            </a:r>
          </a:p>
          <a:p>
            <a:pPr algn="ctr"/>
            <a:r>
              <a:rPr lang="pl-PL" sz="3200" b="1" dirty="0" smtClean="0"/>
              <a:t> 477 801,64 zł</a:t>
            </a:r>
          </a:p>
          <a:p>
            <a:pPr algn="ctr"/>
            <a:r>
              <a:rPr lang="pl-PL" sz="3200" b="1" dirty="0" smtClean="0"/>
              <a:t>oraz wkład własny 56 059,20 zł</a:t>
            </a:r>
            <a:endParaRPr lang="pl-PL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142976" y="1857364"/>
            <a:ext cx="74295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dirty="0" smtClean="0"/>
              <a:t>Wkładem własnym Ośrodka Pomocy Społecznej w Sokółce była wypłata zasiłków celowych dla uczestników na czas udziału w projekcie, oraz część opłat ponoszonych przez Ośrodek  wyliczona współczynnikiem.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428728" y="1643050"/>
            <a:ext cx="650085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smtClean="0"/>
              <a:t>Udział w projekcie umożliwił udzielenie indywidualnym osobom oraz ich rodzinom pomocy w odbudowaniu i podtrzymywaniu umiejętności w życiu społeczności lokalnej. </a:t>
            </a:r>
          </a:p>
          <a:p>
            <a:r>
              <a:rPr lang="pl-PL" sz="2800" dirty="0" smtClean="0"/>
              <a:t>75 osób podniosło swoje kwalifikacje zawodowe , nabyło pewność w kontaktach interpersonalnych, umiejętność pracy w zespole co w przyszłości w ułatwi odnalezieniu „siebie” na rynku pracy.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857224" y="1785926"/>
            <a:ext cx="78581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/>
              <a:t>W gminie Sokółka mieszka ok. 26 tys. mieszkańców. Jednym z głównych problemów społecznych jest bezrobocie. Patrząc na problem bezrobocia na jego rozmiar i skutki, zauważyć należy, że wymaga on długotrwałych rozwiązań strategicznych. Stanowi on nie tylko problem jednostki, która boryka się z problemami znalezienia pracy, ale jest również wyzwaniem dla gminy. Powstawanie różnego rodzaju programów aktywizujących osoby bezrobotne pokazuje, że takie osoby nie pozostają samotne ze swoimi problemami, a niniejszy projekt miał na celu pomoc w odnalezieniu „siebie” na rynku pracy. 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000100" y="2000240"/>
            <a:ext cx="735811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3200" dirty="0" smtClean="0"/>
              <a:t>Ogólnym celem projektu było zwiększenie aktywności zawodowej bezrobotnych poprzez działania wspierające podnoszenie lub zmianę kwalifikacji zawodowych zgodnie ze specyfiką lokalnego rynku pracy 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OS\Desktop\Projekt\Prezentacja PPoint 29.07.2008\tlo do power pointa prezentacj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0790" cy="6858000"/>
          </a:xfrm>
          <a:prstGeom prst="rect">
            <a:avLst/>
          </a:prstGeom>
          <a:noFill/>
        </p:spPr>
      </p:pic>
      <p:sp>
        <p:nvSpPr>
          <p:cNvPr id="3" name="Prostokąt 2"/>
          <p:cNvSpPr/>
          <p:nvPr/>
        </p:nvSpPr>
        <p:spPr>
          <a:xfrm>
            <a:off x="857224" y="2274838"/>
            <a:ext cx="750099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smtClean="0"/>
              <a:t>Cele szczegółowe projektu to:</a:t>
            </a:r>
          </a:p>
          <a:p>
            <a:r>
              <a:rPr lang="pl-PL" sz="2800" dirty="0" smtClean="0"/>
              <a:t> - minimalizowanie skutków bezrobocia</a:t>
            </a:r>
          </a:p>
          <a:p>
            <a:pPr>
              <a:buFontTx/>
              <a:buChar char="-"/>
            </a:pPr>
            <a:r>
              <a:rPr lang="pl-PL" sz="2800" dirty="0" smtClean="0"/>
              <a:t>  przygotowanie do podjęcia zatrudnienia</a:t>
            </a:r>
          </a:p>
          <a:p>
            <a:pPr>
              <a:buFontTx/>
              <a:buChar char="-"/>
            </a:pPr>
            <a:r>
              <a:rPr lang="pl-PL" sz="2800" dirty="0" smtClean="0"/>
              <a:t>  pomoc w wychodzenia z izolacji i osamotnienia</a:t>
            </a:r>
          </a:p>
          <a:p>
            <a:r>
              <a:rPr lang="pl-PL" sz="2800" dirty="0" smtClean="0"/>
              <a:t>-  zwiększenie kwalifikacji zawodowych umożliwiających ponowne wejście na rynek pracy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OS\Desktop\Projekt\Prezentacja PPoint 29.07.2008\tlo do power pointa prezentacj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0790" cy="6858000"/>
          </a:xfrm>
          <a:prstGeom prst="rect">
            <a:avLst/>
          </a:prstGeom>
          <a:noFill/>
        </p:spPr>
      </p:pic>
      <p:sp>
        <p:nvSpPr>
          <p:cNvPr id="3" name="Prostokąt 2"/>
          <p:cNvSpPr/>
          <p:nvPr/>
        </p:nvSpPr>
        <p:spPr>
          <a:xfrm>
            <a:off x="1000100" y="1500174"/>
            <a:ext cx="72866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/>
              <a:t>Uczestnicy  projektu to grupa 75 osób korzystających z pomocy społecznej, osoby te nie pracują i są w wieku aktywności zawodowej.</a:t>
            </a:r>
          </a:p>
          <a:p>
            <a:pPr algn="just"/>
            <a:r>
              <a:rPr lang="pl-PL" sz="2400" dirty="0" smtClean="0"/>
              <a:t>Brak pracy dla większości bezrobotnych Ośrodka Pomocy Społecznej w Sokółce powoduje niską samoocenę i brak wiary we własne możliwości. Powoduje to również, że bezrobotni uzależniają się od pomocy Ośrodka Pomocy i nie poczynają starań w poszukiwaniu pracy. Problemy te wskazują na konieczność objęcia systemem pomocy oraz wsparcia. Zastosowanie aktywnej integracji zapewni wsparcie  dla osób z trudnościami i problemami zmierzające do podjęcia przez te osoby pracy.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928662" y="1928802"/>
            <a:ext cx="757242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Uczestnicy zostali podzieleni na dwie grupy:</a:t>
            </a:r>
          </a:p>
          <a:p>
            <a:r>
              <a:rPr lang="pl-PL" sz="2000" dirty="0" smtClean="0"/>
              <a:t>PIERWSZA GRUPA liczyła 30 osób i zostało jej zaoferowane wsparcie w postaci:</a:t>
            </a:r>
          </a:p>
          <a:p>
            <a:pPr marL="342900" indent="-342900">
              <a:buAutoNum type="arabicPeriod"/>
            </a:pPr>
            <a:r>
              <a:rPr lang="pl-PL" sz="2000" dirty="0" smtClean="0"/>
              <a:t>Zajęć z doradcą zawodowym</a:t>
            </a:r>
          </a:p>
          <a:p>
            <a:pPr marL="342900" indent="-342900">
              <a:buAutoNum type="arabicPeriod"/>
            </a:pPr>
            <a:r>
              <a:rPr lang="pl-PL" sz="2000" dirty="0" smtClean="0"/>
              <a:t>Indywidualnych spotkań z psychologiem</a:t>
            </a:r>
          </a:p>
          <a:p>
            <a:pPr marL="342900" indent="-342900">
              <a:buAutoNum type="arabicPeriod"/>
            </a:pPr>
            <a:r>
              <a:rPr lang="pl-PL" sz="2000" dirty="0" smtClean="0"/>
              <a:t>Zajęć w grupie wsparcia</a:t>
            </a:r>
          </a:p>
          <a:p>
            <a:pPr marL="342900" indent="-342900"/>
            <a:endParaRPr lang="pl-PL" sz="2000" dirty="0" smtClean="0"/>
          </a:p>
          <a:p>
            <a:pPr marL="342900" indent="-342900"/>
            <a:r>
              <a:rPr lang="pl-PL" sz="2000" dirty="0" smtClean="0"/>
              <a:t>DRUGA GRUPA liczyła 45 osób i otrzymała wsparcie w postaci:</a:t>
            </a:r>
          </a:p>
          <a:p>
            <a:pPr marL="342900" indent="-342900">
              <a:buAutoNum type="arabicPeriod"/>
            </a:pPr>
            <a:r>
              <a:rPr lang="pl-PL" sz="2000" dirty="0" smtClean="0"/>
              <a:t>Zajęć z doradcą zawodowym</a:t>
            </a:r>
          </a:p>
          <a:p>
            <a:pPr marL="342900" indent="-342900">
              <a:buAutoNum type="arabicPeriod"/>
            </a:pPr>
            <a:r>
              <a:rPr lang="pl-PL" sz="2000" dirty="0" smtClean="0"/>
              <a:t>Indywidualnych spotkań z psychologiem</a:t>
            </a:r>
          </a:p>
          <a:p>
            <a:pPr marL="342900" indent="-342900">
              <a:buAutoNum type="arabicPeriod"/>
            </a:pPr>
            <a:r>
              <a:rPr lang="pl-PL" sz="2000" dirty="0" smtClean="0"/>
              <a:t>Szkoleń specjalistycznych podnoszących kwalifikacje zawodowe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000100" y="1785926"/>
            <a:ext cx="71438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dirty="0" smtClean="0"/>
              <a:t>Jednym z głównych zadań projektowych była Aktywna Integracja która polegała na wspieraniu zdolności do podjęcia zatrudnienia poprzez rozwój nowych </a:t>
            </a:r>
            <a:r>
              <a:rPr lang="pl-PL" sz="3200" dirty="0" smtClean="0"/>
              <a:t>form</a:t>
            </a:r>
            <a:r>
              <a:rPr lang="pl-PL" sz="2800" dirty="0" smtClean="0"/>
              <a:t> wsparcia indywidualnego i środowiskowego umożliwiających integrację zawodową i społeczną osobom ze specyficznymi trudnościami na rynku pracy.  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1545</Words>
  <Application>Microsoft Office PowerPoint</Application>
  <PresentationFormat>Pokaz na ekranie (4:3)</PresentationFormat>
  <Paragraphs>125</Paragraphs>
  <Slides>33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34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    Zajęcia z doradcą w grupie 45 osobowej  odbyły się w miesiącu marcu, kwietniu, oraz maju. Łącznie odbyło się 90 godzin doradztwa. 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  <vt:lpstr>Slajd 27</vt:lpstr>
      <vt:lpstr>Slajd 28</vt:lpstr>
      <vt:lpstr>Slajd 29</vt:lpstr>
      <vt:lpstr>Slajd 30</vt:lpstr>
      <vt:lpstr>Slajd 31</vt:lpstr>
      <vt:lpstr>Slajd 32</vt:lpstr>
      <vt:lpstr>Slajd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OS</dc:creator>
  <cp:lastModifiedBy>OS</cp:lastModifiedBy>
  <cp:revision>43</cp:revision>
  <dcterms:created xsi:type="dcterms:W3CDTF">2008-11-26T19:39:38Z</dcterms:created>
  <dcterms:modified xsi:type="dcterms:W3CDTF">2010-01-13T06:13:58Z</dcterms:modified>
</cp:coreProperties>
</file>